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handoutMasterIdLst>
    <p:handoutMasterId r:id="rId36"/>
  </p:handoutMasterIdLst>
  <p:sldIdLst>
    <p:sldId id="572" r:id="rId2"/>
    <p:sldId id="590" r:id="rId3"/>
    <p:sldId id="591" r:id="rId4"/>
    <p:sldId id="592" r:id="rId5"/>
    <p:sldId id="593" r:id="rId6"/>
    <p:sldId id="594" r:id="rId7"/>
    <p:sldId id="595" r:id="rId8"/>
    <p:sldId id="596" r:id="rId9"/>
    <p:sldId id="597" r:id="rId10"/>
    <p:sldId id="598" r:id="rId11"/>
    <p:sldId id="599" r:id="rId12"/>
    <p:sldId id="600" r:id="rId13"/>
    <p:sldId id="601" r:id="rId14"/>
    <p:sldId id="602" r:id="rId15"/>
    <p:sldId id="603" r:id="rId16"/>
    <p:sldId id="605" r:id="rId17"/>
    <p:sldId id="606" r:id="rId18"/>
    <p:sldId id="607" r:id="rId19"/>
    <p:sldId id="608" r:id="rId20"/>
    <p:sldId id="609" r:id="rId21"/>
    <p:sldId id="631" r:id="rId22"/>
    <p:sldId id="632" r:id="rId23"/>
    <p:sldId id="633" r:id="rId24"/>
    <p:sldId id="634" r:id="rId25"/>
    <p:sldId id="635" r:id="rId26"/>
    <p:sldId id="636" r:id="rId27"/>
    <p:sldId id="637" r:id="rId28"/>
    <p:sldId id="645" r:id="rId29"/>
    <p:sldId id="646" r:id="rId30"/>
    <p:sldId id="647" r:id="rId31"/>
    <p:sldId id="648" r:id="rId32"/>
    <p:sldId id="649" r:id="rId33"/>
    <p:sldId id="65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25/01/56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12: Cross-Cultural Consumer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Why do We need to study Cross-Cultural Consumer Behavior?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ASEAN Economic Community: </a:t>
            </a:r>
            <a:r>
              <a:rPr lang="en-US" sz="28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AEC</a:t>
            </a:r>
            <a:endParaRPr lang="en-US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Country-of-origin Effects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Cross-Cultural Consumer Behavior Analysis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Cross-Cultural Consumer Behavior Research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Global VS Local Strategies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Cross-Cultural Advertising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Country-of-origin effects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6264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chemeClr val="accent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ผลกระทบของประเทศแหล่งกำเนิด (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ngsana New" pitchFamily="18" charset="-34"/>
                <a:cs typeface="Angsana New" pitchFamily="18" charset="-34"/>
              </a:rPr>
              <a:t>Country-of-origin effects)</a:t>
            </a:r>
          </a:p>
        </p:txBody>
      </p:sp>
      <p:pic>
        <p:nvPicPr>
          <p:cNvPr id="16" name="Picture 15" descr="Made in Thailand.jpg"/>
          <p:cNvPicPr>
            <a:picLocks noChangeAspect="1"/>
          </p:cNvPicPr>
          <p:nvPr/>
        </p:nvPicPr>
        <p:blipFill>
          <a:blip r:embed="rId3" cstate="print"/>
          <a:srcRect l="3846" t="4388" r="3370" b="8344"/>
          <a:stretch>
            <a:fillRect/>
          </a:stretch>
        </p:blipFill>
        <p:spPr>
          <a:xfrm>
            <a:off x="2714612" y="2285992"/>
            <a:ext cx="1272619" cy="952253"/>
          </a:xfrm>
          <a:prstGeom prst="rect">
            <a:avLst/>
          </a:prstGeom>
        </p:spPr>
      </p:pic>
      <p:pic>
        <p:nvPicPr>
          <p:cNvPr id="17" name="Picture 16" descr="Made in Ital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5373216"/>
            <a:ext cx="1643042" cy="802010"/>
          </a:xfrm>
          <a:prstGeom prst="rect">
            <a:avLst/>
          </a:prstGeom>
        </p:spPr>
      </p:pic>
      <p:pic>
        <p:nvPicPr>
          <p:cNvPr id="18" name="Picture 17" descr="Made in Japan.jpg"/>
          <p:cNvPicPr>
            <a:picLocks noChangeAspect="1"/>
          </p:cNvPicPr>
          <p:nvPr/>
        </p:nvPicPr>
        <p:blipFill>
          <a:blip r:embed="rId5" cstate="print"/>
          <a:srcRect l="4299" t="7095"/>
          <a:stretch>
            <a:fillRect/>
          </a:stretch>
        </p:blipFill>
        <p:spPr>
          <a:xfrm>
            <a:off x="4860032" y="3356992"/>
            <a:ext cx="1602794" cy="942922"/>
          </a:xfrm>
          <a:prstGeom prst="rect">
            <a:avLst/>
          </a:prstGeom>
        </p:spPr>
      </p:pic>
      <p:pic>
        <p:nvPicPr>
          <p:cNvPr id="19" name="Picture 18" descr="Made in Germany.jpg"/>
          <p:cNvPicPr>
            <a:picLocks noChangeAspect="1"/>
          </p:cNvPicPr>
          <p:nvPr/>
        </p:nvPicPr>
        <p:blipFill>
          <a:blip r:embed="rId6" cstate="print"/>
          <a:srcRect l="3877" t="5709"/>
          <a:stretch>
            <a:fillRect/>
          </a:stretch>
        </p:blipFill>
        <p:spPr>
          <a:xfrm>
            <a:off x="5292080" y="5085184"/>
            <a:ext cx="1785348" cy="1189215"/>
          </a:xfrm>
          <a:prstGeom prst="rect">
            <a:avLst/>
          </a:prstGeom>
        </p:spPr>
      </p:pic>
      <p:pic>
        <p:nvPicPr>
          <p:cNvPr id="20" name="Picture 19" descr="Question mar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57224" y="2928934"/>
            <a:ext cx="1982786" cy="1982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8" name="Picture 6" descr="haw01370_0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4776" y="2022053"/>
            <a:ext cx="5181600" cy="4359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000100" y="2000240"/>
            <a:ext cx="196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9607" y="4139788"/>
            <a:ext cx="4578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ความสัมพันธ์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(Relationships)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115616" y="4571836"/>
            <a:ext cx="7704856" cy="36933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0" rIns="0" anchorCtr="1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How quickly and easily do cultures form relationships and make friends?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367136" y="5158933"/>
            <a:ext cx="7776864" cy="64633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0" lvl="1"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 Americans tend to form relationships and friends quickly and easily.</a:t>
            </a:r>
          </a:p>
          <a:p>
            <a:pPr marL="0" lvl="1"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  Chinese relationships are much more complex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99592" y="1844824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มารยาท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(Etiquette)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439144" y="2276872"/>
            <a:ext cx="7704856" cy="147732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0" rIns="0" anchorCtr="1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generally accepted ways of behaving in social situations.</a:t>
            </a:r>
          </a:p>
          <a:p>
            <a:r>
              <a:rPr lang="en-US" dirty="0" smtClean="0">
                <a:latin typeface="Comic Sans MS" pitchFamily="66" charset="0"/>
              </a:rPr>
              <a:t>Behaviors considered rude or obnoxious in one culture may be quite acceptable in another!</a:t>
            </a:r>
          </a:p>
          <a:p>
            <a:r>
              <a:rPr lang="en-US" dirty="0" smtClean="0">
                <a:latin typeface="Comic Sans MS" pitchFamily="66" charset="0"/>
              </a:rPr>
              <a:t>Normal voice tone, pitch, and speed of speech differ between cultures and languages, as do the use of gestures.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772816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เวลา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(Time)</a:t>
            </a:r>
          </a:p>
        </p:txBody>
      </p:sp>
      <p:pic>
        <p:nvPicPr>
          <p:cNvPr id="17" name="Picture 16" descr="Ethiopia Calend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2362" y="2500306"/>
            <a:ext cx="2396630" cy="3714776"/>
          </a:xfrm>
          <a:prstGeom prst="rect">
            <a:avLst/>
          </a:prstGeom>
        </p:spPr>
      </p:pic>
      <p:pic>
        <p:nvPicPr>
          <p:cNvPr id="18" name="Picture 17" descr="Adis_Abeba,_Ethiopia,_September_11,_2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2195521"/>
            <a:ext cx="3810000" cy="244792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86524" y="4643446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September 11, 2007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9" name="Picture 8" descr="Close for Pr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643182"/>
            <a:ext cx="3346186" cy="3643338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8" name="Picture 7" descr="UAE Metro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678416"/>
            <a:ext cx="2920992" cy="2190744"/>
          </a:xfrm>
          <a:prstGeom prst="rect">
            <a:avLst/>
          </a:prstGeom>
        </p:spPr>
      </p:pic>
      <p:pic>
        <p:nvPicPr>
          <p:cNvPr id="10" name="Picture 9" descr="UAE Metro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24624" y="4437112"/>
            <a:ext cx="2911872" cy="21839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92" y="1772816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เวลา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(Time)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6143644"/>
            <a:ext cx="743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methods of telling time - one that counts midnight as 12 o'clock, and the other that counts 6 o'clock as 12 o'clock.</a:t>
            </a:r>
            <a:endParaRPr lang="en-US" dirty="0"/>
          </a:p>
        </p:txBody>
      </p:sp>
      <p:pic>
        <p:nvPicPr>
          <p:cNvPr id="8" name="Picture 7" descr="Clock in Ethiopia.jpg"/>
          <p:cNvPicPr>
            <a:picLocks noChangeAspect="1"/>
          </p:cNvPicPr>
          <p:nvPr/>
        </p:nvPicPr>
        <p:blipFill>
          <a:blip r:embed="rId3" cstate="print"/>
          <a:srcRect b="51041"/>
          <a:stretch>
            <a:fillRect/>
          </a:stretch>
        </p:blipFill>
        <p:spPr>
          <a:xfrm>
            <a:off x="1071538" y="2571792"/>
            <a:ext cx="3210326" cy="3357586"/>
          </a:xfrm>
          <a:prstGeom prst="rect">
            <a:avLst/>
          </a:prstGeom>
        </p:spPr>
      </p:pic>
      <p:pic>
        <p:nvPicPr>
          <p:cNvPr id="10" name="Picture 9" descr="Clock in Ethiopia.jpg"/>
          <p:cNvPicPr>
            <a:picLocks noChangeAspect="1"/>
          </p:cNvPicPr>
          <p:nvPr/>
        </p:nvPicPr>
        <p:blipFill>
          <a:blip r:embed="rId3" cstate="print"/>
          <a:srcRect t="48959"/>
          <a:stretch>
            <a:fillRect/>
          </a:stretch>
        </p:blipFill>
        <p:spPr>
          <a:xfrm>
            <a:off x="4572000" y="2571792"/>
            <a:ext cx="3210326" cy="3500414"/>
          </a:xfrm>
          <a:prstGeom prst="rect">
            <a:avLst/>
          </a:prstGeom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772816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เวลา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(Time)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8" name="Picture 7" descr="ความรีบเร่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571744"/>
            <a:ext cx="7341964" cy="22722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772816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เวลา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(Time)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844824"/>
            <a:ext cx="354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ระยะห่าง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(Space)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115616" y="2276872"/>
            <a:ext cx="6984776" cy="64633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 Overall use and meanings assigned to space vary widely among </a:t>
            </a:r>
            <a:r>
              <a:rPr lang="th-TH" dirty="0" smtClean="0">
                <a:latin typeface="Comic Sans MS" pitchFamily="66" charset="0"/>
              </a:rPr>
              <a:t/>
            </a:r>
            <a:br>
              <a:rPr lang="th-TH" dirty="0" smtClean="0">
                <a:latin typeface="Comic Sans MS" pitchFamily="66" charset="0"/>
              </a:rPr>
            </a:br>
            <a:r>
              <a:rPr lang="th-TH" dirty="0" smtClean="0">
                <a:latin typeface="Comic Sans MS" pitchFamily="66" charset="0"/>
              </a:rPr>
              <a:t>     </a:t>
            </a:r>
            <a:r>
              <a:rPr lang="en-US" dirty="0" smtClean="0">
                <a:latin typeface="Comic Sans MS" pitchFamily="66" charset="0"/>
              </a:rPr>
              <a:t>different cultures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452807"/>
            <a:ext cx="4019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ข้อตกลง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(Agreements)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115616" y="3956863"/>
            <a:ext cx="7632848" cy="120032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 How does a culture ensure business obligations are honored? How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 are disagreements resolved?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 Some cultures rely on a legal system; others rely on relationships,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 friendships,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115616" y="2234481"/>
            <a:ext cx="7704856" cy="147732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0" rIns="0" anchorCtr="1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cultural meaning of things leads to purchase patterns that one would not otherwise predict.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differing meanings that cultures attach to things, including products, make gift-giving a particularly difficult task.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772816"/>
            <a:ext cx="3445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สิ่งของ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(Things)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259632" y="4687976"/>
            <a:ext cx="7200800" cy="175432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0" rIns="0" anchorCtr="1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dirty="0" smtClean="0">
                <a:latin typeface="Comic Sans MS" pitchFamily="66" charset="0"/>
              </a:rPr>
              <a:t>  </a:t>
            </a:r>
            <a:r>
              <a:rPr lang="en-US" dirty="0" smtClean="0">
                <a:latin typeface="Comic Sans MS" pitchFamily="66" charset="0"/>
              </a:rPr>
              <a:t>Colors, animals, shapes, numbers, and music have varying </a:t>
            </a:r>
            <a:r>
              <a:rPr lang="th-TH" dirty="0" smtClean="0">
                <a:latin typeface="Comic Sans MS" pitchFamily="66" charset="0"/>
              </a:rPr>
              <a:t/>
            </a:r>
            <a:br>
              <a:rPr lang="th-TH" dirty="0" smtClean="0">
                <a:latin typeface="Comic Sans MS" pitchFamily="66" charset="0"/>
              </a:rPr>
            </a:br>
            <a:r>
              <a:rPr lang="th-TH" dirty="0" smtClean="0">
                <a:latin typeface="Comic Sans MS" pitchFamily="66" charset="0"/>
              </a:rPr>
              <a:t>     </a:t>
            </a:r>
            <a:r>
              <a:rPr lang="en-US" dirty="0" smtClean="0">
                <a:latin typeface="Comic Sans MS" pitchFamily="66" charset="0"/>
              </a:rPr>
              <a:t>meanings across cultures. </a:t>
            </a:r>
            <a:endParaRPr lang="th-TH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th-TH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Failure to recognize the meaning assigned to a symbol can cause </a:t>
            </a:r>
            <a:r>
              <a:rPr lang="th-TH" dirty="0" smtClean="0">
                <a:latin typeface="Comic Sans MS" pitchFamily="66" charset="0"/>
              </a:rPr>
              <a:t/>
            </a:r>
            <a:br>
              <a:rPr lang="th-TH" dirty="0" smtClean="0">
                <a:latin typeface="Comic Sans MS" pitchFamily="66" charset="0"/>
              </a:rPr>
            </a:br>
            <a:r>
              <a:rPr lang="th-TH" dirty="0" smtClean="0">
                <a:latin typeface="Comic Sans MS" pitchFamily="66" charset="0"/>
              </a:rPr>
              <a:t>     </a:t>
            </a:r>
            <a:r>
              <a:rPr lang="en-US" dirty="0" smtClean="0">
                <a:latin typeface="Comic Sans MS" pitchFamily="66" charset="0"/>
              </a:rPr>
              <a:t>serious problems!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4111912"/>
            <a:ext cx="3764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สัญลักษณ์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(Symbol)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520" y="26064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260648"/>
            <a:ext cx="3288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ความเชื่อเกี่ยวกับสีในแต่ละวัฒนธรรม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1" name="Picture 10" descr="ส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836712"/>
            <a:ext cx="653415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Why do We need to study Cross-Cultural Consumer Behavior?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178274" y="2996952"/>
            <a:ext cx="3786214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Cross-Cultural Consumer</a:t>
            </a:r>
            <a:endParaRPr lang="th-TH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142976" y="2980111"/>
            <a:ext cx="2214578" cy="448889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Globalization</a:t>
            </a:r>
            <a:endParaRPr lang="th-TH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Striped Right Arrow 15"/>
          <p:cNvSpPr/>
          <p:nvPr/>
        </p:nvSpPr>
        <p:spPr>
          <a:xfrm>
            <a:off x="3571868" y="2643182"/>
            <a:ext cx="1357322" cy="114300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9" name="Picture 8" descr="effective_teaching_01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060848"/>
            <a:ext cx="6162675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196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2564904"/>
            <a:ext cx="2574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Verbal</a:t>
            </a:r>
            <a:r>
              <a:rPr lang="th-TH" sz="2800" b="1" dirty="0" smtClean="0"/>
              <a:t> </a:t>
            </a:r>
            <a:r>
              <a:rPr lang="en-US" sz="2800" b="1" dirty="0" smtClean="0"/>
              <a:t>Communication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19672" y="3140968"/>
            <a:ext cx="58176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/>
              <a:t> Language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 Sound/ Tone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 Communication Style (Direct-Indirect/Formal-Informal)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2000240"/>
            <a:ext cx="196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accent3">
                    <a:lumMod val="50000"/>
                  </a:schemeClr>
                </a:solidFill>
              </a:rPr>
              <a:t>วัฒนธรรมการสื่อสาร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Picture 8" descr="Hi Lo contex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060848"/>
            <a:ext cx="3983897" cy="4429156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2031231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Context  &gt; Content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Content &gt; Context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Analysis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357298"/>
            <a:ext cx="4689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solidFill>
                  <a:srgbClr val="7030A0"/>
                </a:solidFill>
              </a:rPr>
              <a:t>การวิเคราะห์พฤติกรรมผู้บริโภคข้ามวัฒนธรรม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772816"/>
            <a:ext cx="229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พฤติกรรมด้านการสื่อสาร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การสื่อสารญี่ปุ่น.jpg"/>
          <p:cNvPicPr>
            <a:picLocks noChangeAspect="1"/>
          </p:cNvPicPr>
          <p:nvPr/>
        </p:nvPicPr>
        <p:blipFill>
          <a:blip r:embed="rId3" cstate="print"/>
          <a:srcRect t="461"/>
          <a:stretch>
            <a:fillRect/>
          </a:stretch>
        </p:blipFill>
        <p:spPr>
          <a:xfrm>
            <a:off x="1475656" y="2225040"/>
            <a:ext cx="6600825" cy="4351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Research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405582"/>
            <a:ext cx="5330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</a:rPr>
              <a:t>การวิจัยตลาดกลุ่มผู้บริโภคข้ามวัฒนธรรม</a:t>
            </a:r>
            <a:endParaRPr lang="en-US" sz="36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14480" y="2173326"/>
            <a:ext cx="7072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ประชากรศาสตร์</a:t>
            </a:r>
            <a:r>
              <a:rPr lang="th-TH" sz="3600" dirty="0" smtClean="0"/>
              <a:t> </a:t>
            </a:r>
          </a:p>
          <a:p>
            <a:pPr lvl="0">
              <a:buFont typeface="Courier New" pitchFamily="49" charset="0"/>
              <a:buChar char="o"/>
            </a:pP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 ทัศนคติ ค่านิยม วัฒนธรรม และประเพณี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โอกาสทางการตลาด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พฤติกรรมการบริโภคสื่อ</a:t>
            </a:r>
          </a:p>
          <a:p>
            <a:pPr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เกณฑ์การตัดสินคุณค่าของสินค้าหรือบริการ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ภาษาและความหมาย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h-TH" sz="3600" b="1" dirty="0" smtClean="0">
                <a:solidFill>
                  <a:schemeClr val="accent2">
                    <a:lumMod val="75000"/>
                  </a:schemeClr>
                </a:solidFill>
              </a:rPr>
              <a:t>การศึกษาคู่แข่งในตลาด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Consumer Behavior Research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405582"/>
            <a:ext cx="5330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</a:rPr>
              <a:t>การวิจัยตลาดกลุ่มผู้บริโภคข้ามวัฒนธรรม</a:t>
            </a:r>
            <a:endParaRPr lang="en-US" sz="36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30" descr="haw01370_0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149369"/>
            <a:ext cx="5256584" cy="470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504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accent5">
                    <a:lumMod val="75000"/>
                  </a:schemeClr>
                </a:solidFill>
              </a:rPr>
              <a:t>โอกาสทางการตลาดจากผู้บริโภคข้ามวัฒนธรรม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Indians news.jpg"/>
          <p:cNvPicPr>
            <a:picLocks noChangeAspect="1"/>
          </p:cNvPicPr>
          <p:nvPr/>
        </p:nvPicPr>
        <p:blipFill>
          <a:blip r:embed="rId2" cstate="print"/>
          <a:srcRect l="8123" t="33200" r="19675" b="11151"/>
          <a:stretch>
            <a:fillRect/>
          </a:stretch>
        </p:blipFill>
        <p:spPr>
          <a:xfrm>
            <a:off x="2195736" y="1124744"/>
            <a:ext cx="495904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Global VS Local Strategies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405582"/>
            <a:ext cx="4769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กลยุทธ์การตลาดสำหรับผู้บริโภคข้ามวัฒนธรรม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1652" y="1916832"/>
            <a:ext cx="834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ขั้นตอนในการกำหนดกลยุทธ์สำหรับผู้บริโภคข้ามวัฒนธรรม ประกอบด้วย 2 ขั้นตอน 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2564904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th-TH" sz="2800" b="1" dirty="0" smtClean="0"/>
              <a:t>การนำตัวเองเข้าไปสู่วัฒนธรรมของผู้บริโภค</a:t>
            </a:r>
            <a:r>
              <a:rPr lang="th-TH" sz="2800" dirty="0" smtClean="0"/>
              <a:t> </a:t>
            </a:r>
            <a:r>
              <a:rPr lang="en-US" sz="2800" b="1" dirty="0" smtClean="0"/>
              <a:t>(Acculturation)</a:t>
            </a:r>
            <a:r>
              <a:rPr lang="en-US" sz="2800" dirty="0" smtClean="0"/>
              <a:t> </a:t>
            </a:r>
            <a:r>
              <a:rPr lang="th-TH" sz="2800" dirty="0" smtClean="0"/>
              <a:t>นักการตลาดจำเป็นต้องเข้าใจความเชื่อ ค่านิยม และทัศนคติของผู้บริโภค โดยต้องศึกษาหาข้อมูล หรืออาจทำการวิจัยเพื่อให้เข้าใจในแง่มุมต่าง ๆ อย่างครบถ้วน</a:t>
            </a:r>
            <a:endParaRPr lang="en-US" sz="2800" dirty="0" smtClean="0"/>
          </a:p>
          <a:p>
            <a:pPr marL="342900" lvl="0" indent="-342900">
              <a:buAutoNum type="arabicPeriod"/>
            </a:pPr>
            <a:r>
              <a:rPr lang="th-TH" sz="2800" b="1" dirty="0" smtClean="0"/>
              <a:t>การกำหนดกลยุทธ์เพื่อปรับเปลี่ยนความคิดเดิมของผู้บริโภค</a:t>
            </a:r>
            <a:r>
              <a:rPr lang="th-TH" sz="2800" dirty="0" smtClean="0"/>
              <a:t> เมื่อนักการตลาดได้ทราบถึงความเชื่อ ค่านิยม และทัศนคติของผู้บริโภค นักการตลาดต้องหากลยุทธ์เพื่อปรับเปลี่ยนความเชื่อ และทัศนคติเดิมของผู้บริโภค ให้ยอมรับสินค้าหรือบริการ</a:t>
            </a:r>
            <a:r>
              <a:rPr 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Global VS Local Strategies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224" y="1405582"/>
            <a:ext cx="7475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กลยุทธ์แบบทั่วโลกกับกลยุทธ์แบบท้องถิ่น</a:t>
            </a:r>
            <a:r>
              <a:rPr lang="en-US" sz="2800" b="1" dirty="0" smtClean="0"/>
              <a:t> (Global Versus Local strategies)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285852" y="2000240"/>
            <a:ext cx="1745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Global strategy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00166" y="2467269"/>
            <a:ext cx="5865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dirty="0" smtClean="0"/>
              <a:t>รูปแบบเดียวกันไม่ว่าสินค้านั้นจะถูกนำไปจำหน่ายในประเทศใดก็ตาม</a:t>
            </a:r>
            <a:endParaRPr lang="th-TH" sz="2400" dirty="0"/>
          </a:p>
        </p:txBody>
      </p:sp>
      <p:pic>
        <p:nvPicPr>
          <p:cNvPr id="9" name="Picture 8" descr="pepsi%20c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212976"/>
            <a:ext cx="1728192" cy="1728192"/>
          </a:xfrm>
          <a:prstGeom prst="rect">
            <a:avLst/>
          </a:prstGeom>
        </p:spPr>
      </p:pic>
      <p:pic>
        <p:nvPicPr>
          <p:cNvPr id="10" name="Picture 9" descr="spd_20080416205437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941168"/>
            <a:ext cx="1400665" cy="1700808"/>
          </a:xfrm>
          <a:prstGeom prst="rect">
            <a:avLst/>
          </a:prstGeom>
        </p:spPr>
      </p:pic>
      <p:pic>
        <p:nvPicPr>
          <p:cNvPr id="11" name="Picture 10" descr="iphone4-firmology-small-business-innova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789040"/>
            <a:ext cx="1517154" cy="967945"/>
          </a:xfrm>
          <a:prstGeom prst="rect">
            <a:avLst/>
          </a:prstGeom>
        </p:spPr>
      </p:pic>
      <p:pic>
        <p:nvPicPr>
          <p:cNvPr id="13" name="Picture 12" descr="perfu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5085184"/>
            <a:ext cx="2741290" cy="1425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KFC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714620"/>
            <a:ext cx="1809486" cy="1772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285852" y="2000240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Local strategy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7224" y="1405582"/>
            <a:ext cx="7475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กลยุทธ์แบบทั่วโลกกับกลยุทธ์แบบท้องถิ่น</a:t>
            </a:r>
            <a:r>
              <a:rPr lang="en-US" sz="2800" b="1" dirty="0" smtClean="0"/>
              <a:t> (Global Versus Local strategies)</a:t>
            </a:r>
            <a:endParaRPr lang="en-US" sz="2800" b="1" dirty="0"/>
          </a:p>
        </p:txBody>
      </p:sp>
      <p:pic>
        <p:nvPicPr>
          <p:cNvPr id="10" name="Picture 9" descr="KFC Bahr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636912"/>
            <a:ext cx="3022056" cy="1820303"/>
          </a:xfrm>
          <a:prstGeom prst="rect">
            <a:avLst/>
          </a:prstGeom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Global VS Local Strategies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11" descr="Toyota-Camry-2012-1-580x4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941168"/>
            <a:ext cx="1754138" cy="1351896"/>
          </a:xfrm>
          <a:prstGeom prst="rect">
            <a:avLst/>
          </a:prstGeom>
        </p:spPr>
      </p:pic>
      <p:pic>
        <p:nvPicPr>
          <p:cNvPr id="15" name="Picture 14" descr="d13616379d3651c1e6f09ecd43c36d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4653136"/>
            <a:ext cx="1332437" cy="1908781"/>
          </a:xfrm>
          <a:prstGeom prst="rect">
            <a:avLst/>
          </a:prstGeom>
        </p:spPr>
      </p:pic>
      <p:pic>
        <p:nvPicPr>
          <p:cNvPr id="16" name="Picture 15" descr="Mc Tha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6380574" y="2484523"/>
            <a:ext cx="2779016" cy="2075685"/>
          </a:xfrm>
          <a:prstGeom prst="rect">
            <a:avLst/>
          </a:prstGeom>
        </p:spPr>
      </p:pic>
      <p:pic>
        <p:nvPicPr>
          <p:cNvPr id="17" name="Picture 16" descr="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9992" y="5013176"/>
            <a:ext cx="2403351" cy="1599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Why do We need to study Cross-Cultural Consumer Behavior?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2435" y="1500174"/>
            <a:ext cx="16049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Tourist 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th-TH" sz="2800" b="1" dirty="0" smtClean="0">
                <a:solidFill>
                  <a:schemeClr val="accent2">
                    <a:lumMod val="75000"/>
                  </a:schemeClr>
                </a:solidFill>
              </a:rPr>
              <a:t>นักท่องเที่ยว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th-TH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th-TH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7465" y="2714620"/>
            <a:ext cx="34948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Expatriate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th-TH" sz="2800" b="1" dirty="0" smtClean="0">
                <a:solidFill>
                  <a:schemeClr val="accent2">
                    <a:lumMod val="75000"/>
                  </a:schemeClr>
                </a:solidFill>
              </a:rPr>
              <a:t>ชาวต่างชาติอาศัยในประเทศไทย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endParaRPr lang="th-TH" sz="2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1516" y="4071942"/>
            <a:ext cx="38667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Fly-in consumer 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th-TH" sz="2800" b="1" dirty="0" smtClean="0">
                <a:solidFill>
                  <a:schemeClr val="accent2">
                    <a:lumMod val="75000"/>
                  </a:schemeClr>
                </a:solidFill>
              </a:rPr>
              <a:t>ผู้บริโภคที่เดินทางมาจากต่างประเทศ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th-TH" sz="2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76612" y="5500702"/>
            <a:ext cx="26965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International consumer 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th-TH" sz="2800" b="1" dirty="0" smtClean="0">
                <a:solidFill>
                  <a:schemeClr val="accent2">
                    <a:lumMod val="75000"/>
                  </a:schemeClr>
                </a:solidFill>
              </a:rPr>
              <a:t>ลูกค้าที่อยู่ในต่างประเทศ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th-TH" sz="2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1" name="Straight Arrow Connector 20"/>
          <p:cNvCxnSpPr>
            <a:stCxn id="12" idx="3"/>
          </p:cNvCxnSpPr>
          <p:nvPr/>
        </p:nvCxnSpPr>
        <p:spPr>
          <a:xfrm flipV="1">
            <a:off x="3643306" y="2214554"/>
            <a:ext cx="1928826" cy="14644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3"/>
          </p:cNvCxnSpPr>
          <p:nvPr/>
        </p:nvCxnSpPr>
        <p:spPr>
          <a:xfrm flipV="1">
            <a:off x="3643306" y="3357562"/>
            <a:ext cx="1428760" cy="3214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3"/>
          </p:cNvCxnSpPr>
          <p:nvPr/>
        </p:nvCxnSpPr>
        <p:spPr>
          <a:xfrm>
            <a:off x="3643306" y="3679033"/>
            <a:ext cx="1214446" cy="8215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2" idx="3"/>
          </p:cNvCxnSpPr>
          <p:nvPr/>
        </p:nvCxnSpPr>
        <p:spPr>
          <a:xfrm>
            <a:off x="3643306" y="3679033"/>
            <a:ext cx="1571636" cy="22502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928662" y="2857496"/>
            <a:ext cx="2714644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Cross-Cultural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Consumer in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Thailand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pic>
        <p:nvPicPr>
          <p:cNvPr id="7" name="Picture 6" descr="Lucky Bag 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484784"/>
            <a:ext cx="3823938" cy="4824536"/>
          </a:xfrm>
          <a:prstGeom prst="rect">
            <a:avLst/>
          </a:prstGeom>
        </p:spPr>
      </p:pic>
      <p:pic>
        <p:nvPicPr>
          <p:cNvPr id="9" name="Picture 8" descr="applestore_newtear_1.jpg"/>
          <p:cNvPicPr>
            <a:picLocks noChangeAspect="1"/>
          </p:cNvPicPr>
          <p:nvPr/>
        </p:nvPicPr>
        <p:blipFill>
          <a:blip r:embed="rId4" cstate="print"/>
          <a:srcRect l="9861"/>
          <a:stretch>
            <a:fillRect/>
          </a:stretch>
        </p:blipFill>
        <p:spPr>
          <a:xfrm>
            <a:off x="982588" y="2276872"/>
            <a:ext cx="3949452" cy="2990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1556792"/>
            <a:ext cx="4022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Apple’s ‘Lucky Bag’ Goes On Sale In Japan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530120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Lucky bags are priced at ¥33,000 (~$390) and typically includes a couple of Apple products, an accessory and an Apple t-shirt.</a:t>
            </a:r>
            <a:endParaRPr lang="en-US" b="1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Global VS Local Strategies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atri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5375" y="357187"/>
            <a:ext cx="6953250" cy="614362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Cross-Cultural Consumer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Cross-Cultural Advertising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7224" y="1405582"/>
            <a:ext cx="3785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การบริหารงานโฆษณาข้ามวัฒนธรรม</a:t>
            </a:r>
            <a:endParaRPr lang="en-US" sz="2800" b="1" dirty="0"/>
          </a:p>
        </p:txBody>
      </p:sp>
      <p:pic>
        <p:nvPicPr>
          <p:cNvPr id="11" name="Picture 10" descr="Cross Cultural 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00240"/>
            <a:ext cx="6929486" cy="4520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12: Cross-Cultural Consumer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SEAN Mkt Compan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fect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rea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portunit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dditio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12616</TotalTime>
  <Words>876</Words>
  <Application>Microsoft Office PowerPoint</Application>
  <PresentationFormat>On-screen Show (4:3)</PresentationFormat>
  <Paragraphs>144</Paragraphs>
  <Slides>33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1396</cp:revision>
  <dcterms:created xsi:type="dcterms:W3CDTF">2011-07-14T07:15:29Z</dcterms:created>
  <dcterms:modified xsi:type="dcterms:W3CDTF">2013-01-25T14:05:31Z</dcterms:modified>
</cp:coreProperties>
</file>